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75" r:id="rId6"/>
    <p:sldId id="270" r:id="rId7"/>
    <p:sldId id="262" r:id="rId8"/>
    <p:sldId id="276" r:id="rId9"/>
    <p:sldId id="271" r:id="rId10"/>
    <p:sldId id="266" r:id="rId11"/>
    <p:sldId id="264" r:id="rId12"/>
    <p:sldId id="269" r:id="rId13"/>
    <p:sldId id="268" r:id="rId14"/>
    <p:sldId id="272" r:id="rId15"/>
    <p:sldId id="273" r:id="rId16"/>
    <p:sldId id="26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 autoAdjust="0"/>
    <p:restoredTop sz="94660"/>
  </p:normalViewPr>
  <p:slideViewPr>
    <p:cSldViewPr snapToGrid="0">
      <p:cViewPr>
        <p:scale>
          <a:sx n="77" d="100"/>
          <a:sy n="77" d="100"/>
        </p:scale>
        <p:origin x="-16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772275"/>
            <a:ext cx="10095978" cy="137307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Metodski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pristupi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u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razvoju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samoregulacije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sr-Latn-RS" sz="3400" dirty="0" smtClean="0">
                <a:latin typeface="Arial Black" pitchFamily="34" charset="0"/>
                <a:cs typeface="Aharoni" pitchFamily="2" charset="-79"/>
              </a:rPr>
            </a:b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kod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osoba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intelektualnom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ometeno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šću</a:t>
            </a: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Egzekutivne funkcije i samoregulacija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sr-Latn-RS" dirty="0" smtClean="0">
                <a:latin typeface="Arial Black" pitchFamily="34" charset="0"/>
              </a:rPr>
              <a:t>Samoregulacije se može posmatrati kao </a:t>
            </a:r>
            <a:r>
              <a:rPr lang="sr-Latn-RS" i="1" dirty="0" smtClean="0">
                <a:latin typeface="Arial Black" pitchFamily="34" charset="0"/>
              </a:rPr>
              <a:t>b</a:t>
            </a:r>
            <a:r>
              <a:rPr lang="en-US" i="1" dirty="0" err="1" smtClean="0">
                <a:latin typeface="Arial Black" pitchFamily="34" charset="0"/>
              </a:rPr>
              <a:t>ihejvioraln</a:t>
            </a:r>
            <a:r>
              <a:rPr lang="sr-Latn-RS" i="1" dirty="0" smtClean="0">
                <a:latin typeface="Arial Black" pitchFamily="34" charset="0"/>
              </a:rPr>
              <a:t>a</a:t>
            </a:r>
            <a:r>
              <a:rPr lang="en-US" i="1" dirty="0" smtClean="0">
                <a:latin typeface="Arial Black" pitchFamily="34" charset="0"/>
              </a:rPr>
              <a:t> </a:t>
            </a:r>
            <a:r>
              <a:rPr lang="en-US" i="1" dirty="0" err="1" smtClean="0">
                <a:latin typeface="Arial Black" pitchFamily="34" charset="0"/>
              </a:rPr>
              <a:t>manifestacij</a:t>
            </a:r>
            <a:r>
              <a:rPr lang="sr-Latn-RS" i="1" dirty="0" smtClean="0">
                <a:latin typeface="Arial Black" pitchFamily="34" charset="0"/>
              </a:rPr>
              <a:t>a</a:t>
            </a:r>
            <a:r>
              <a:rPr lang="sr-Latn-RS" dirty="0" smtClean="0">
                <a:latin typeface="Arial Black" pitchFamily="34" charset="0"/>
              </a:rPr>
              <a:t>  </a:t>
            </a:r>
            <a:r>
              <a:rPr lang="en-US" dirty="0" err="1" smtClean="0">
                <a:latin typeface="Arial Black" pitchFamily="34" charset="0"/>
              </a:rPr>
              <a:t>egzekutivnih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funkcija</a:t>
            </a:r>
            <a:r>
              <a:rPr lang="sr-Latn-RS" dirty="0" smtClean="0">
                <a:latin typeface="Arial Black" pitchFamily="34" charset="0"/>
              </a:rPr>
              <a:t>.</a:t>
            </a:r>
          </a:p>
          <a:p>
            <a:pPr lvl="0">
              <a:defRPr/>
            </a:pPr>
            <a:endParaRPr lang="sr-Latn-RS" dirty="0" smtClean="0">
              <a:latin typeface="Arial Black" pitchFamily="34" charset="0"/>
            </a:endParaRPr>
          </a:p>
          <a:p>
            <a:pPr lvl="0">
              <a:defRPr/>
            </a:pPr>
            <a:r>
              <a:rPr lang="sr-Latn-RS" dirty="0" smtClean="0">
                <a:latin typeface="Arial Black" pitchFamily="34" charset="0"/>
              </a:rPr>
              <a:t>P</a:t>
            </a:r>
            <a:r>
              <a:rPr lang="en-US" dirty="0" err="1" smtClean="0">
                <a:latin typeface="Arial Black" pitchFamily="34" charset="0"/>
              </a:rPr>
              <a:t>rimen</a:t>
            </a:r>
            <a:r>
              <a:rPr lang="sr-Latn-RS" dirty="0" smtClean="0">
                <a:latin typeface="Arial Black" pitchFamily="34" charset="0"/>
              </a:rPr>
              <a:t>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egzekutivnih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strategija</a:t>
            </a:r>
            <a:r>
              <a:rPr lang="en-US" dirty="0" smtClean="0">
                <a:latin typeface="Arial Black" pitchFamily="34" charset="0"/>
              </a:rPr>
              <a:t> u </a:t>
            </a:r>
            <a:r>
              <a:rPr lang="en-US" dirty="0" err="1" smtClean="0">
                <a:latin typeface="Arial Black" pitchFamily="34" charset="0"/>
              </a:rPr>
              <a:t>realizaciji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dugoročnog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unapred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definisanog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cilja</a:t>
            </a:r>
            <a:r>
              <a:rPr lang="sr-Latn-RS" dirty="0" smtClean="0">
                <a:latin typeface="Arial Black" pitchFamily="34" charset="0"/>
              </a:rPr>
              <a:t>. </a:t>
            </a:r>
            <a:r>
              <a:rPr lang="en-US" dirty="0" smtClean="0">
                <a:latin typeface="Arial Black" pitchFamily="34" charset="0"/>
              </a:rPr>
              <a:t> </a:t>
            </a:r>
            <a:endParaRPr lang="sr-Latn-RS" dirty="0" smtClean="0">
              <a:latin typeface="Arial 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Egzekutivne funkcije i samoregulacija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2721" y="2489273"/>
            <a:ext cx="1022657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kumimoji="0" lang="sr-Latn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K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apacitet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samoregulacije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sr-Latn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visoko korelira sa </a:t>
            </a:r>
            <a:r>
              <a:rPr lang="sr-Latn-RS" sz="2400" dirty="0" smtClean="0">
                <a:latin typeface="Arial Black" pitchFamily="34" charset="0"/>
              </a:rPr>
              <a:t>kapacitetima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endParaRPr kumimoji="0" lang="sr-Latn-R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r-Latn-RS" sz="2400" dirty="0" smtClean="0">
              <a:latin typeface="Arial Black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inhibitorne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kontrole</a:t>
            </a:r>
            <a:endParaRPr kumimoji="0" lang="sr-Latn-R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r-Latn-R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radn</a:t>
            </a:r>
            <a:r>
              <a:rPr kumimoji="0" lang="sr-Latn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memorije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endParaRPr kumimoji="0" lang="sr-Latn-R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r-Latn-R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kognitivn</a:t>
            </a:r>
            <a:r>
              <a:rPr kumimoji="0" lang="sr-Latn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fleksibilnost</a:t>
            </a:r>
            <a:r>
              <a:rPr kumimoji="0" lang="sr-Latn-R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620620" y="3620531"/>
            <a:ext cx="4401607" cy="1554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2400" dirty="0" smtClean="0">
                <a:latin typeface="Arial Black" pitchFamily="34" charset="0"/>
              </a:rPr>
              <a:t>samoregulacija korelira najviše sa kapacitetima</a:t>
            </a:r>
          </a:p>
          <a:p>
            <a:pPr algn="ctr"/>
            <a:r>
              <a:rPr lang="en-US" sz="2400" dirty="0" err="1" smtClean="0">
                <a:latin typeface="Arial Black" pitchFamily="34" charset="0"/>
              </a:rPr>
              <a:t>inhibitorn</a:t>
            </a:r>
            <a:r>
              <a:rPr lang="sr-Latn-RS" sz="2400" dirty="0" smtClean="0">
                <a:latin typeface="Arial Black" pitchFamily="34" charset="0"/>
              </a:rPr>
              <a:t>e</a:t>
            </a:r>
            <a:r>
              <a:rPr lang="en-US" sz="2400" dirty="0" smtClean="0">
                <a:latin typeface="Arial Black" pitchFamily="34" charset="0"/>
              </a:rPr>
              <a:t> </a:t>
            </a:r>
            <a:r>
              <a:rPr lang="en-US" sz="2400" dirty="0" err="1" smtClean="0">
                <a:latin typeface="Arial Black" pitchFamily="34" charset="0"/>
              </a:rPr>
              <a:t>kontrol</a:t>
            </a:r>
            <a:r>
              <a:rPr lang="sr-Latn-RS" sz="2400" dirty="0" smtClean="0">
                <a:latin typeface="Arial Black" pitchFamily="34" charset="0"/>
              </a:rPr>
              <a:t>e</a:t>
            </a:r>
            <a:endParaRPr lang="en-US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</a:rPr>
              <a:t>M</a:t>
            </a:r>
            <a:r>
              <a:rPr lang="en-US" dirty="0" smtClean="0">
                <a:latin typeface="Arial Black" pitchFamily="34" charset="0"/>
              </a:rPr>
              <a:t>e</a:t>
            </a:r>
            <a:r>
              <a:rPr lang="sr-Latn-RS" dirty="0" smtClean="0">
                <a:latin typeface="Arial Black" pitchFamily="34" charset="0"/>
              </a:rPr>
              <a:t>takognitivne strategije i samoregulacija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</a:rPr>
              <a:t>Metakognicija podrazumeva identifikovanje kognitivnih procesa</a:t>
            </a:r>
            <a:r>
              <a:rPr lang="en-US" dirty="0" smtClean="0">
                <a:latin typeface="Arial Black" pitchFamily="34" charset="0"/>
              </a:rPr>
              <a:t>,</a:t>
            </a:r>
            <a:r>
              <a:rPr lang="sr-Latn-RS" dirty="0" smtClean="0">
                <a:latin typeface="Arial Black" pitchFamily="34" charset="0"/>
              </a:rPr>
              <a:t> odnosno svest o sopstvenim kognitivnim kapacitetima. Znanje o sopstvenim veštinama i načinima na koje mogu da se primene.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Veštine samoregulacije obuhvataju upotrebu metakognitivnih strategija kako bi se ostvario dugoročni cilj. 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en-US" dirty="0" smtClean="0">
                <a:latin typeface="Arial Black" pitchFamily="34" charset="0"/>
              </a:rPr>
              <a:t>N</a:t>
            </a:r>
            <a:r>
              <a:rPr lang="sr-Latn-RS" dirty="0" smtClean="0">
                <a:latin typeface="Arial Black" pitchFamily="34" charset="0"/>
              </a:rPr>
              <a:t>pr. izbor i primena strategija inhibicije imulsivnog reagovanja u zadacima odlaganja zadovoljstva. </a:t>
            </a: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 Black" pitchFamily="34" charset="0"/>
              </a:rPr>
              <a:t>Kapaciteti samoregulacije su povezani sa:</a:t>
            </a:r>
            <a:endParaRPr lang="en-US" sz="3200" dirty="0"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2894" y="2490639"/>
          <a:ext cx="1136621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8805"/>
                <a:gridCol w="5777407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S</a:t>
                      </a: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ocijalnim veštinama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Akademskim uspehom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P</a:t>
                      </a: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oštovanjem pravila i zakona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Fizičkom aktivnošću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Regulacijom</a:t>
                      </a:r>
                      <a:r>
                        <a:rPr lang="sr-Latn-RS" sz="3200" baseline="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 tel. težine</a:t>
                      </a:r>
                      <a:endParaRPr lang="sr-Latn-RS" sz="3200" dirty="0" smtClean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latin typeface="Arial Black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Redovnim uzimanjem lekova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Raspolaganjem novcem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</a:rPr>
                        <a:t>Bolestima zavisnosti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Na kapacitete samoregulacije utiču: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 Black" pitchFamily="34" charset="0"/>
              <a:cs typeface="Aharoni" pitchFamily="2" charset="-79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6268" y="2307836"/>
          <a:ext cx="11135515" cy="3981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132"/>
                <a:gridCol w="5239265"/>
                <a:gridCol w="3052118"/>
              </a:tblGrid>
              <a:tr h="3981754">
                <a:tc>
                  <a:txBody>
                    <a:bodyPr/>
                    <a:lstStyle/>
                    <a:p>
                      <a:pPr algn="ctr"/>
                      <a:r>
                        <a:rPr lang="sr-Latn-RS" sz="3200" dirty="0" smtClean="0">
                          <a:latin typeface="Arial Black" pitchFamily="34" charset="0"/>
                        </a:rPr>
                        <a:t>Socijalni</a:t>
                      </a:r>
                      <a:r>
                        <a:rPr lang="sr-Latn-RS" sz="3200" baseline="0" dirty="0" smtClean="0">
                          <a:latin typeface="Arial Black" pitchFamily="34" charset="0"/>
                        </a:rPr>
                        <a:t> </a:t>
                      </a:r>
                      <a:r>
                        <a:rPr lang="sr-Latn-RS" sz="3200" dirty="0" smtClean="0">
                          <a:latin typeface="Arial Black" pitchFamily="34" charset="0"/>
                        </a:rPr>
                        <a:t>činioci</a:t>
                      </a:r>
                      <a:endParaRPr lang="en-US" sz="3200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sr-Latn-RS" sz="800" dirty="0" smtClean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  <a:latin typeface="Arial Black" pitchFamily="34" charset="0"/>
                        <a:cs typeface="Aharoni" pitchFamily="2" charset="-79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  <a:cs typeface="Aharoni" pitchFamily="2" charset="-79"/>
                        </a:rPr>
                        <a:t>Samoodređenje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  <a:cs typeface="Aharoni" pitchFamily="2" charset="-79"/>
                        </a:rPr>
                        <a:t>Samoefikasnost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  <a:cs typeface="Aharoni" pitchFamily="2" charset="-79"/>
                        </a:rPr>
                        <a:t>Samopoštovanje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  <a:cs typeface="Aharoni" pitchFamily="2" charset="-79"/>
                        </a:rPr>
                        <a:t>Vrednosti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  <a:cs typeface="Aharoni" pitchFamily="2" charset="-79"/>
                        </a:rPr>
                        <a:t>Vrsta motivacije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  <a:cs typeface="Aharoni" pitchFamily="2" charset="-79"/>
                        </a:rPr>
                        <a:t>Iskustvo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latin typeface="Arial Black" pitchFamily="34" charset="0"/>
                          <a:cs typeface="Aharoni" pitchFamily="2" charset="-79"/>
                        </a:rPr>
                        <a:t>Temperament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3200" dirty="0" smtClean="0">
                          <a:latin typeface="Arial Black" pitchFamily="34" charset="0"/>
                        </a:rPr>
                        <a:t>Lične</a:t>
                      </a:r>
                      <a:r>
                        <a:rPr lang="sr-Latn-RS" sz="3200" baseline="0" dirty="0" smtClean="0">
                          <a:latin typeface="Arial Black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sr-Latn-RS" sz="3200" baseline="0" dirty="0" smtClean="0">
                          <a:latin typeface="Arial Black" pitchFamily="34" charset="0"/>
                        </a:rPr>
                        <a:t>odlike</a:t>
                      </a:r>
                      <a:endParaRPr lang="en-US" sz="3200" dirty="0"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Samokontrola je sinonim za samoregulaciju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849" y="2336873"/>
            <a:ext cx="11627708" cy="35993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3200" dirty="0" smtClean="0">
                <a:latin typeface="Arial Black" pitchFamily="34" charset="0"/>
              </a:rPr>
              <a:t>SAMOKONTROLA </a:t>
            </a:r>
            <a:r>
              <a:rPr lang="en-US" sz="3200" dirty="0" smtClean="0">
                <a:latin typeface="Arial Black" pitchFamily="34" charset="0"/>
              </a:rPr>
              <a:t>=</a:t>
            </a:r>
            <a:r>
              <a:rPr lang="sr-Latn-RS" sz="3200" dirty="0" smtClean="0">
                <a:latin typeface="Arial Black" pitchFamily="34" charset="0"/>
              </a:rPr>
              <a:t> SAMOREGULACIJA</a:t>
            </a:r>
            <a:endParaRPr lang="en-US" sz="3200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sr-Latn-RS" sz="3200" dirty="0" smtClean="0">
                <a:latin typeface="Arial Black" pitchFamily="34" charset="0"/>
              </a:rPr>
              <a:t>jer su:</a:t>
            </a:r>
            <a:endParaRPr lang="en-US" sz="3200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sr-Latn-RS" sz="3200" dirty="0" smtClean="0">
                <a:latin typeface="Arial Black" pitchFamily="34" charset="0"/>
              </a:rPr>
              <a:t>indikatori odnosno način procene kapaciteta samokontrole i samoregulacije identični. </a:t>
            </a:r>
            <a:endParaRPr lang="en-US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Samoregulacija predstavlja: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2489273"/>
            <a:ext cx="12191999" cy="35993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228600" marR="0" lvl="0" indent="-22860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v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eštin</a:t>
            </a: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usmeravanja</a:t>
            </a:r>
            <a:endParaRPr lang="en-US" sz="32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228600" marR="0" lvl="0" indent="-22860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kognitivnih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, </a:t>
            </a:r>
          </a:p>
          <a:p>
            <a:pPr marL="228600" marR="0" lvl="0" indent="-22860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emocionalnih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</a:p>
          <a:p>
            <a:pPr marL="228600" marR="0" lvl="0" indent="-22860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bihejvioralnih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kapaciteta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ka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ostvarivanju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unapred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odabranog</a:t>
            </a: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,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dugoročnog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cilja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</a:rPr>
              <a:t>.</a:t>
            </a: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r-Latn-R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r-Latn-R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r-Latn-R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Sledeće predavanje</a:t>
            </a:r>
            <a:endParaRPr lang="en-US" dirty="0">
              <a:latin typeface="Arial Black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1207" y="2380024"/>
          <a:ext cx="1194486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9969"/>
                <a:gridCol w="6334897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Određivanje cilja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Operacionalizacija cilja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Identifikacija indikatora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Podela na etape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Identifikacija indikatora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Izbor strategije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Izbor sredstava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Izbor nagrada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Izbor načina</a:t>
                      </a:r>
                      <a:r>
                        <a:rPr lang="sr-Latn-RS" sz="3200" baseline="0" dirty="0" smtClean="0">
                          <a:latin typeface="Arial Black" pitchFamily="34" charset="0"/>
                        </a:rPr>
                        <a:t> </a:t>
                      </a:r>
                      <a:r>
                        <a:rPr lang="sr-Latn-RS" sz="3200" dirty="0" smtClean="0">
                          <a:latin typeface="Arial Black" pitchFamily="34" charset="0"/>
                        </a:rPr>
                        <a:t>samopraćenja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Alternativni ciljevi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Alternativna podela na etape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Samoprocena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RS" sz="3200" dirty="0" smtClean="0">
                          <a:latin typeface="Arial Black" pitchFamily="34" charset="0"/>
                        </a:rPr>
                        <a:t>Eksterna evaluacija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b="1" dirty="0" smtClean="0">
                <a:latin typeface="Arial Black" pitchFamily="34" charset="0"/>
              </a:rPr>
              <a:t>PLAN RADA - NASTAVA</a:t>
            </a:r>
            <a:endParaRPr lang="en-US" b="1" dirty="0"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8311" y="2192421"/>
          <a:ext cx="11955378" cy="4087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6096"/>
                <a:gridCol w="208280"/>
                <a:gridCol w="59210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F</a:t>
                      </a:r>
                      <a:r>
                        <a:rPr lang="sr-Latn-RS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ebruar</a:t>
                      </a:r>
                      <a:endParaRPr lang="en-US" b="1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13">
                  <a:txBody>
                    <a:bodyPr/>
                    <a:lstStyle/>
                    <a:p>
                      <a:pPr algn="ctr"/>
                      <a:endParaRPr lang="en-US" b="1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Mart</a:t>
                      </a:r>
                      <a:endParaRPr lang="en-US" b="1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Definicija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samoregulacije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Strategije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samoregulacije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kod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osoba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IO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Izbor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optimizacija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ciljeva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kod osoba sa IO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raćenj</a:t>
                      </a: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evaluacij</a:t>
                      </a: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u proc</a:t>
                      </a: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sr-Latn-RS" sz="1800" b="1" kern="1200" baseline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samoregulacije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Model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selekcije</a:t>
                      </a: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optimizacije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kompenzacije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Razvoj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samoregulacije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Kapaciteti s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amoregulacij</a:t>
                      </a: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kod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osoba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IO</a:t>
                      </a:r>
                      <a:endParaRPr lang="en-US" b="1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alpha val="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>
                          <a:latin typeface="Arial Black" pitchFamily="34" charset="0"/>
                        </a:rPr>
                        <a:t>April</a:t>
                      </a:r>
                      <a:endParaRPr lang="en-US" b="1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rial Black" pitchFamily="34" charset="0"/>
                        </a:rPr>
                        <a:t>M</a:t>
                      </a:r>
                      <a:r>
                        <a:rPr lang="sr-Latn-RS" b="1" dirty="0" smtClean="0">
                          <a:latin typeface="Arial Black" pitchFamily="34" charset="0"/>
                        </a:rPr>
                        <a:t>aj</a:t>
                      </a:r>
                      <a:endParaRPr lang="en-US" b="1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366229">
                <a:tc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Samoregulaciono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učenje</a:t>
                      </a:r>
                      <a:endParaRPr lang="en-US" b="1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Odlaganje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zadovoljstva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kod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osoba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IO</a:t>
                      </a:r>
                      <a:endParaRPr lang="en-US" b="1" dirty="0" smtClean="0">
                        <a:latin typeface="Arial Black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baseline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Unapređivanje kapaciteta samoregulacije</a:t>
                      </a:r>
                      <a:endParaRPr lang="en-US" b="1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273851">
                <a:tc rowSpan="2">
                  <a:txBody>
                    <a:bodyPr/>
                    <a:lstStyle/>
                    <a:p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Motivacija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samoregulacija</a:t>
                      </a: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kod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osoba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IO</a:t>
                      </a:r>
                      <a:endParaRPr lang="en-US" b="1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b="1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b="1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322346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ntrinzička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motivacija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i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proc</a:t>
                      </a: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samoregulacije</a:t>
                      </a:r>
                      <a:endParaRPr lang="en-US" b="1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b="1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b="1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346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Procena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kapaciteta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samoregulacije</a:t>
                      </a:r>
                      <a:endParaRPr lang="en-US" b="1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Predispitne obaveze </a:t>
            </a:r>
            <a:endParaRPr lang="en-US" dirty="0">
              <a:latin typeface="Arial Black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18311" y="2408173"/>
          <a:ext cx="117470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3887"/>
                <a:gridCol w="2623887"/>
                <a:gridCol w="6499325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Nastava 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 5 poena</a:t>
                      </a:r>
                      <a:endParaRPr lang="en-US" b="1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2 dozvoljena</a:t>
                      </a:r>
                      <a:r>
                        <a:rPr lang="sr-Latn-RS" sz="1800" b="1" kern="1200" baseline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izostanka</a:t>
                      </a:r>
                      <a:endParaRPr lang="en-US" b="1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Vežbe </a:t>
                      </a:r>
                      <a:endParaRPr lang="en-US" b="1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 5 poena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b="1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 dozvoljen</a:t>
                      </a:r>
                      <a:r>
                        <a:rPr lang="sr-Latn-RS" sz="1800" b="1" kern="1200" baseline="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 izostanak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latin typeface="Arial Black" pitchFamily="34" charset="0"/>
                        </a:rPr>
                        <a:t>15 poena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latin typeface="Arial Black" pitchFamily="34" charset="0"/>
                        </a:rPr>
                        <a:t>projekat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latin typeface="Arial Black" pitchFamily="34" charset="0"/>
                        </a:rPr>
                        <a:t>Kolokvijum</a:t>
                      </a:r>
                      <a:endParaRPr lang="en-US" b="1" dirty="0" smtClean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latin typeface="Arial Black" pitchFamily="34" charset="0"/>
                        </a:rPr>
                        <a:t>20 poena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latin typeface="Arial Black" pitchFamily="34" charset="0"/>
                        </a:rPr>
                        <a:t>Seminarski</a:t>
                      </a:r>
                      <a:endParaRPr lang="en-US" b="1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baseline="0" dirty="0" smtClean="0">
                          <a:latin typeface="Arial Black" pitchFamily="34" charset="0"/>
                        </a:rPr>
                        <a:t>10 </a:t>
                      </a:r>
                      <a:r>
                        <a:rPr lang="sr-Latn-RS" dirty="0" smtClean="0">
                          <a:latin typeface="Arial Black" pitchFamily="34" charset="0"/>
                        </a:rPr>
                        <a:t>poena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>
                          <a:latin typeface="Arial Black" pitchFamily="34" charset="0"/>
                        </a:rPr>
                        <a:t>odbrana projekta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latin typeface="Arial Black" pitchFamily="34" charset="0"/>
                        </a:rPr>
                        <a:t>Ispit</a:t>
                      </a:r>
                      <a:endParaRPr lang="en-US" b="1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latin typeface="Arial Black" pitchFamily="34" charset="0"/>
                        </a:rPr>
                        <a:t>45 </a:t>
                      </a:r>
                      <a:r>
                        <a:rPr lang="sr-Latn-RS" dirty="0" smtClean="0">
                          <a:latin typeface="Arial Black" pitchFamily="34" charset="0"/>
                        </a:rPr>
                        <a:t>poena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>
                          <a:latin typeface="Arial Black" pitchFamily="34" charset="0"/>
                        </a:rPr>
                        <a:t>uslov 20 poena</a:t>
                      </a:r>
                      <a:r>
                        <a:rPr lang="sr-Latn-RS" baseline="0" dirty="0" smtClean="0">
                          <a:latin typeface="Arial Black" pitchFamily="34" charset="0"/>
                        </a:rPr>
                        <a:t> na predispitnim obavezama</a:t>
                      </a:r>
                      <a:endParaRPr lang="en-US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="1" dirty="0" smtClean="0">
                          <a:latin typeface="Arial Black" pitchFamily="34" charset="0"/>
                        </a:rPr>
                        <a:t>UKUPNO</a:t>
                      </a:r>
                      <a:endParaRPr lang="en-US" b="1" dirty="0" smtClean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>
                          <a:latin typeface="Arial Black" pitchFamily="34" charset="0"/>
                        </a:rPr>
                        <a:t>100 poena</a:t>
                      </a:r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>
                <a:latin typeface="Arial Black" pitchFamily="34" charset="0"/>
              </a:rPr>
              <a:t>Kolokvijum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78" y="2324516"/>
            <a:ext cx="11701849" cy="3599316"/>
          </a:xfrm>
        </p:spPr>
        <p:txBody>
          <a:bodyPr/>
          <a:lstStyle/>
          <a:p>
            <a:r>
              <a:rPr lang="en-US" sz="3200" b="1" dirty="0" err="1" smtClean="0"/>
              <a:t>Izbor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optimizacija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ciljeva</a:t>
            </a:r>
            <a:r>
              <a:rPr lang="en-US" sz="3200" b="1" dirty="0" smtClean="0"/>
              <a:t> u </a:t>
            </a:r>
            <a:r>
              <a:rPr lang="en-US" sz="3200" b="1" dirty="0" err="1" smtClean="0"/>
              <a:t>procesu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samoregulacije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osoba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</a:t>
            </a:r>
            <a:r>
              <a:rPr lang="en-US" sz="3200" b="1" dirty="0" smtClean="0"/>
              <a:t> IO</a:t>
            </a:r>
            <a:endParaRPr lang="en-US" sz="3200" dirty="0" smtClean="0"/>
          </a:p>
          <a:p>
            <a:r>
              <a:rPr lang="en-US" sz="3200" b="1" dirty="0" smtClean="0"/>
              <a:t>Model </a:t>
            </a:r>
            <a:r>
              <a:rPr lang="en-US" sz="3200" b="1" dirty="0" err="1" smtClean="0"/>
              <a:t>selekcije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optimizacije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kompenzacije</a:t>
            </a:r>
            <a:r>
              <a:rPr lang="en-US" sz="3200" b="1" dirty="0" smtClean="0"/>
              <a:t> </a:t>
            </a:r>
            <a:endParaRPr lang="en-US" sz="3200" dirty="0" smtClean="0"/>
          </a:p>
          <a:p>
            <a:r>
              <a:rPr lang="en-US" sz="3200" b="1" dirty="0" err="1" smtClean="0"/>
              <a:t>Strategije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samoregulacije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osoba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</a:t>
            </a:r>
            <a:r>
              <a:rPr lang="en-US" sz="3200" b="1" dirty="0" smtClean="0"/>
              <a:t> IO</a:t>
            </a:r>
            <a:endParaRPr lang="en-US" sz="3200" dirty="0" smtClean="0"/>
          </a:p>
          <a:p>
            <a:r>
              <a:rPr lang="en-US" sz="3200" b="1" dirty="0" err="1" smtClean="0"/>
              <a:t>Tehnike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praćenja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evaluacije</a:t>
            </a:r>
            <a:r>
              <a:rPr lang="en-US" sz="3200" b="1" dirty="0" smtClean="0"/>
              <a:t> u </a:t>
            </a:r>
            <a:r>
              <a:rPr lang="en-US" sz="3200" b="1" dirty="0" err="1" smtClean="0"/>
              <a:t>procesu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samoregulacije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kod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osoba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</a:t>
            </a:r>
            <a:r>
              <a:rPr lang="en-US" sz="3200" b="1" dirty="0" smtClean="0"/>
              <a:t> IO</a:t>
            </a:r>
            <a:endParaRPr lang="sr-Latn-RS" sz="3200" b="1" dirty="0" smtClean="0"/>
          </a:p>
          <a:p>
            <a:endParaRPr lang="sr-Latn-RS" b="1" dirty="0" smtClean="0"/>
          </a:p>
          <a:p>
            <a:endParaRPr lang="sr-Latn-RS" b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64724" y="5721178"/>
            <a:ext cx="7727850" cy="874082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32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 Black" pitchFamily="34" charset="0"/>
              </a:rPr>
              <a:t>Druga polovina marta </a:t>
            </a:r>
            <a:endParaRPr lang="en-US" sz="3200" dirty="0">
              <a:solidFill>
                <a:schemeClr val="bg1">
                  <a:lumMod val="85000"/>
                  <a:lumOff val="1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Samoregulacija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065" y="2336872"/>
            <a:ext cx="11775989" cy="45211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 Black" pitchFamily="34" charset="0"/>
              </a:rPr>
              <a:t>Termin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samoregulacija</a:t>
            </a:r>
            <a:r>
              <a:rPr lang="en-US" dirty="0" smtClean="0">
                <a:latin typeface="Arial Black" pitchFamily="34" charset="0"/>
              </a:rPr>
              <a:t> se </a:t>
            </a:r>
            <a:r>
              <a:rPr lang="en-US" dirty="0" err="1" smtClean="0">
                <a:latin typeface="Arial Black" pitchFamily="34" charset="0"/>
              </a:rPr>
              <a:t>koristi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i</a:t>
            </a:r>
            <a:r>
              <a:rPr lang="sr-Latn-RS" dirty="0" smtClean="0">
                <a:latin typeface="Arial Black" pitchFamily="34" charset="0"/>
              </a:rPr>
              <a:t> u različitim naučnim oblastima (npr. u prirodnim, društvenim i medicinskim naukama). </a:t>
            </a:r>
          </a:p>
          <a:p>
            <a:pPr algn="just">
              <a:lnSpc>
                <a:spcPct val="150000"/>
              </a:lnSpc>
            </a:pPr>
            <a:r>
              <a:rPr lang="sr-Latn-RS" dirty="0" smtClean="0">
                <a:latin typeface="Arial Black" pitchFamily="34" charset="0"/>
              </a:rPr>
              <a:t>Medicina </a:t>
            </a:r>
            <a:r>
              <a:rPr lang="sr-Latn-RS" dirty="0" smtClean="0">
                <a:latin typeface="Arial Black" pitchFamily="34" charset="0"/>
                <a:cs typeface="Times New Roman"/>
              </a:rPr>
              <a:t>– </a:t>
            </a:r>
            <a:r>
              <a:rPr lang="en-US" dirty="0" err="1" smtClean="0">
                <a:latin typeface="Arial Black" pitchFamily="34" charset="0"/>
              </a:rPr>
              <a:t>nesvesni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kontrolni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mehanizmi</a:t>
            </a:r>
            <a:r>
              <a:rPr lang="sr-Latn-RS" dirty="0" smtClean="0">
                <a:latin typeface="Arial Black" pitchFamily="34" charset="0"/>
              </a:rPr>
              <a:t>: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fiziološki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procesi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održavanja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homeostaze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sr-Latn-RS" dirty="0" smtClean="0">
                <a:latin typeface="Arial Black" pitchFamily="34" charset="0"/>
              </a:rPr>
              <a:t>(</a:t>
            </a:r>
            <a:r>
              <a:rPr lang="en-US" dirty="0" err="1" smtClean="0">
                <a:latin typeface="Arial Black" pitchFamily="34" charset="0"/>
              </a:rPr>
              <a:t>regulacij</a:t>
            </a:r>
            <a:r>
              <a:rPr lang="sr-Latn-RS" dirty="0" smtClean="0">
                <a:latin typeface="Arial Black" pitchFamily="34" charset="0"/>
              </a:rPr>
              <a:t>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krvnog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pritiska</a:t>
            </a:r>
            <a:r>
              <a:rPr lang="en-US" dirty="0" smtClean="0">
                <a:latin typeface="Arial Black" pitchFamily="34" charset="0"/>
              </a:rPr>
              <a:t>, temperature, </a:t>
            </a:r>
            <a:r>
              <a:rPr lang="en-US" dirty="0" err="1" smtClean="0">
                <a:latin typeface="Arial Black" pitchFamily="34" charset="0"/>
              </a:rPr>
              <a:t>nivoa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šećera</a:t>
            </a:r>
            <a:r>
              <a:rPr lang="en-US" dirty="0" smtClean="0">
                <a:latin typeface="Arial Black" pitchFamily="34" charset="0"/>
              </a:rPr>
              <a:t> u </a:t>
            </a:r>
            <a:r>
              <a:rPr lang="en-US" dirty="0" err="1" smtClean="0">
                <a:latin typeface="Arial Black" pitchFamily="34" charset="0"/>
              </a:rPr>
              <a:t>krvi</a:t>
            </a:r>
            <a:r>
              <a:rPr lang="en-US" dirty="0" smtClean="0">
                <a:latin typeface="Arial Black" pitchFamily="34" charset="0"/>
              </a:rPr>
              <a:t>, </a:t>
            </a:r>
            <a:r>
              <a:rPr lang="en-US" dirty="0" err="1" smtClean="0">
                <a:latin typeface="Arial Black" pitchFamily="34" charset="0"/>
              </a:rPr>
              <a:t>tonusa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mišića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drugih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fizioloških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parametara</a:t>
            </a:r>
            <a:r>
              <a:rPr lang="sr-Latn-RS" dirty="0" smtClean="0">
                <a:latin typeface="Arial Black" pitchFamily="34" charset="0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sr-Latn-RS" dirty="0" smtClean="0">
                <a:latin typeface="Arial Black" pitchFamily="34" charset="0"/>
              </a:rPr>
              <a:t>Ekonomija </a:t>
            </a:r>
            <a:r>
              <a:rPr lang="sr-Latn-RS" dirty="0" smtClean="0">
                <a:latin typeface="Arial Black" pitchFamily="34" charset="0"/>
                <a:cs typeface="Times New Roman"/>
              </a:rPr>
              <a:t>– </a:t>
            </a:r>
            <a:r>
              <a:rPr lang="sr-Latn-RS" dirty="0" smtClean="0">
                <a:latin typeface="Arial Black" pitchFamily="34" charset="0"/>
              </a:rPr>
              <a:t>mehanizmi tržišta dovode do ravnoteže (cene, ponuda i potražnja).</a:t>
            </a:r>
          </a:p>
          <a:p>
            <a:pPr algn="just">
              <a:lnSpc>
                <a:spcPct val="150000"/>
              </a:lnSpc>
            </a:pPr>
            <a:endParaRPr lang="sr-Latn-RS" dirty="0" smtClean="0">
              <a:latin typeface="Arial Black" pitchFamily="34" charset="0"/>
            </a:endParaRPr>
          </a:p>
          <a:p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Definicija samoregulacije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422" y="2336873"/>
            <a:ext cx="11664777" cy="3599316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</a:rPr>
              <a:t>U okviru metodskih pristupa u razvoju samoregulacija kod osoba sa IO, samoregulaciju definišemo kao svesnu voljnu kontrolu, koja podrazumeva angažovanje viših kognitivnih mehanizama.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Reaktivna kontrola (automatizovani odgovor) – niži nesvesni nivo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Svesna kontrola (viši kognitivni nivoi) – viši svesni nivo</a:t>
            </a:r>
            <a:endParaRPr lang="en-US" dirty="0" smtClean="0">
              <a:latin typeface="Arial Black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Samoregulacija - regulacija emocija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1276" y="2336873"/>
            <a:ext cx="11504139" cy="3599316"/>
          </a:xfrm>
        </p:spPr>
        <p:txBody>
          <a:bodyPr>
            <a:noAutofit/>
          </a:bodyPr>
          <a:lstStyle/>
          <a:p>
            <a:r>
              <a:rPr lang="sr-Latn-RS" dirty="0" smtClean="0">
                <a:latin typeface="Arial Black" pitchFamily="34" charset="0"/>
              </a:rPr>
              <a:t>repoznavanje </a:t>
            </a:r>
            <a:r>
              <a:rPr lang="sr-Latn-RS" dirty="0" smtClean="0">
                <a:latin typeface="Arial Black" pitchFamily="34" charset="0"/>
              </a:rPr>
              <a:t>i imenovanje emocija jedan je od preduslova uspešnije samoregulacije.</a:t>
            </a:r>
          </a:p>
          <a:p>
            <a:pPr>
              <a:buNone/>
            </a:pPr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Bolje razvijeni kapaciteti afektivne samoregulacije omogućavaju viši nivo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autonomije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i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tolerancije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na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frustraciju</a:t>
            </a:r>
            <a:r>
              <a:rPr lang="sr-Latn-RS" dirty="0" smtClean="0">
                <a:latin typeface="Arial Black" pitchFamily="34" charset="0"/>
              </a:rPr>
              <a:t>.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Osoba koja uspešno reguliše sopstvene emocije lakše može da ostvari ravnotežu između potrebe za socioemocionalnim povezivanjem sa drugima i potrebe za očuvanjem autonomije.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Samoregulacija - regulacija emocija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1276" y="2336872"/>
            <a:ext cx="11504139" cy="4521127"/>
          </a:xfrm>
        </p:spPr>
        <p:txBody>
          <a:bodyPr>
            <a:noAutofit/>
          </a:bodyPr>
          <a:lstStyle/>
          <a:p>
            <a:r>
              <a:rPr lang="sr-Latn-RS" dirty="0" smtClean="0">
                <a:latin typeface="Arial Black" pitchFamily="34" charset="0"/>
              </a:rPr>
              <a:t>Kapaciteti samoregulacije emocija osobama sa IO omogućavaju ostvarivanje prijateljskih odnosa, prilagođavanje u okviru vršnjačke grupe, prihvatanje sugestija uz očuvanje sopstvanog sistema vrednosti. </a:t>
            </a: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Lakovernost, naivnost, poštovanje pravila, poštovanje zakona, izbegavanje viktimizacije predstavljaju neke od socijalnih </a:t>
            </a:r>
            <a:r>
              <a:rPr lang="sr-Latn-RS" dirty="0" smtClean="0">
                <a:latin typeface="Arial Black" pitchFamily="34" charset="0"/>
              </a:rPr>
              <a:t>veština.</a:t>
            </a:r>
            <a:endParaRPr lang="sr-Latn-RS" dirty="0" smtClean="0">
              <a:latin typeface="Arial Black" pitchFamily="34" charset="0"/>
            </a:endParaRPr>
          </a:p>
          <a:p>
            <a:endParaRPr lang="sr-Latn-RS" dirty="0" smtClean="0">
              <a:latin typeface="Arial Black" pitchFamily="34" charset="0"/>
            </a:endParaRPr>
          </a:p>
          <a:p>
            <a:r>
              <a:rPr lang="sr-Latn-RS" dirty="0" smtClean="0">
                <a:latin typeface="Arial Black" pitchFamily="34" charset="0"/>
              </a:rPr>
              <a:t>Ove veštine su povezane sa veštinama samoregulacije emocija odnosno kontrolom impulsivnog reagovanja.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 Black" pitchFamily="34" charset="0"/>
              </a:rPr>
              <a:t>Samoodređenje i samoregulacija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422" y="2336873"/>
            <a:ext cx="11677135" cy="3599316"/>
          </a:xfrm>
        </p:spPr>
        <p:txBody>
          <a:bodyPr>
            <a:normAutofit/>
          </a:bodyPr>
          <a:lstStyle/>
          <a:p>
            <a:r>
              <a:rPr lang="sr-Latn-RS" dirty="0" smtClean="0">
                <a:latin typeface="Arial Black" pitchFamily="34" charset="0"/>
                <a:cs typeface="Aharoni" pitchFamily="2" charset="-79"/>
              </a:rPr>
              <a:t>Samoregulacija je deo šireg koncepta samoodređenja.</a:t>
            </a:r>
          </a:p>
          <a:p>
            <a:pPr>
              <a:buNone/>
            </a:pPr>
            <a:endParaRPr lang="sr-Latn-RS" dirty="0" smtClean="0">
              <a:latin typeface="Arial Black" pitchFamily="34" charset="0"/>
              <a:cs typeface="Aharoni" pitchFamily="2" charset="-79"/>
            </a:endParaRPr>
          </a:p>
          <a:p>
            <a:r>
              <a:rPr lang="sr-Latn-RS" dirty="0" smtClean="0">
                <a:latin typeface="Arial Black" pitchFamily="34" charset="0"/>
                <a:cs typeface="Aharoni" pitchFamily="2" charset="-79"/>
              </a:rPr>
              <a:t>U okviru </a:t>
            </a:r>
            <a:r>
              <a:rPr lang="sr-Latn-RS" i="1" dirty="0" smtClean="0">
                <a:latin typeface="Arial Black" pitchFamily="34" charset="0"/>
                <a:cs typeface="Aharoni" pitchFamily="2" charset="-79"/>
              </a:rPr>
              <a:t>Teorije samoodređenja </a:t>
            </a:r>
            <a:r>
              <a:rPr lang="sr-Latn-RS" dirty="0" smtClean="0">
                <a:latin typeface="Arial Black" pitchFamily="34" charset="0"/>
                <a:cs typeface="Aharoni" pitchFamily="2" charset="-79"/>
              </a:rPr>
              <a:t>opisan je kontinuum između spoljne regulacije (ekstrinzičke motivacije) i autonomije odnosno samoregulacije (intrinzičke motivacije). </a:t>
            </a:r>
          </a:p>
          <a:p>
            <a:endParaRPr lang="sr-Latn-RS" sz="3200" dirty="0" smtClean="0"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TM00001032</Template>
  <TotalTime>456</TotalTime>
  <Words>658</Words>
  <Application>Microsoft Office PowerPoint</Application>
  <PresentationFormat>Custom</PresentationFormat>
  <Paragraphs>139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TM04033917[[fn=Berlin]]_novariants</vt:lpstr>
      <vt:lpstr>Metodski pristupi u razvoju samoregulacije  kod osoba sa intelektualnom ometenošću</vt:lpstr>
      <vt:lpstr>PLAN RADA - NASTAVA</vt:lpstr>
      <vt:lpstr>Predispitne obaveze </vt:lpstr>
      <vt:lpstr>Kolokvijum</vt:lpstr>
      <vt:lpstr>Samoregulacija</vt:lpstr>
      <vt:lpstr>Definicija samoregulacije</vt:lpstr>
      <vt:lpstr>Samoregulacija - regulacija emocija</vt:lpstr>
      <vt:lpstr>Samoregulacija - regulacija emocija</vt:lpstr>
      <vt:lpstr>Samoodređenje i samoregulacija</vt:lpstr>
      <vt:lpstr>Egzekutivne funkcije i samoregulacija</vt:lpstr>
      <vt:lpstr>Egzekutivne funkcije i samoregulacija</vt:lpstr>
      <vt:lpstr>Metakognitivne strategije i samoregulacija</vt:lpstr>
      <vt:lpstr>Kapaciteti samoregulacije su povezani sa:</vt:lpstr>
      <vt:lpstr>Na kapacitete samoregulacije utiču:</vt:lpstr>
      <vt:lpstr>Samokontrola je sinonim za samoregulaciju</vt:lpstr>
      <vt:lpstr>Samoregulacija predstavlja:</vt:lpstr>
      <vt:lpstr>Sledeće predavanje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</dc:creator>
  <cp:lastModifiedBy>unknown</cp:lastModifiedBy>
  <cp:revision>42</cp:revision>
  <dcterms:created xsi:type="dcterms:W3CDTF">2015-09-21T23:12:49Z</dcterms:created>
  <dcterms:modified xsi:type="dcterms:W3CDTF">2018-02-22T05:30:36Z</dcterms:modified>
</cp:coreProperties>
</file>